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65" r:id="rId2"/>
    <p:sldId id="264" r:id="rId3"/>
    <p:sldId id="263" r:id="rId4"/>
    <p:sldId id="266" r:id="rId5"/>
    <p:sldId id="267" r:id="rId6"/>
    <p:sldId id="286" r:id="rId7"/>
    <p:sldId id="257" r:id="rId8"/>
    <p:sldId id="258" r:id="rId9"/>
    <p:sldId id="261" r:id="rId10"/>
    <p:sldId id="269" r:id="rId11"/>
    <p:sldId id="260" r:id="rId12"/>
    <p:sldId id="262" r:id="rId13"/>
    <p:sldId id="270" r:id="rId14"/>
    <p:sldId id="282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1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EC042-9706-4FD8-BEA6-EB744F4D51F2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43C65-4996-4ABC-B7A8-DDAF4E82D9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8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ube.nlu.org.ua/article/%D0%92%D0%B8%D0%B4%D0%B0%D0%BD%D0%BD%D1%8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npu.edu.ua/profkom-spivrobitnykiv#polozhennia" TargetMode="External"/><Relationship Id="rId2" Type="http://schemas.openxmlformats.org/officeDocument/2006/relationships/hyperlink" Target="https://minjust.gov.ua/m/prava-ta-obovyazki-profspilo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naqa.gov.ua/%D0%B0%D0%BA%D1%80%D0%B5%D0%B4%D0%B8%D1%82%D0%B0%D1%86%D1%96%D1%8F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806549516085363" TargetMode="External"/><Relationship Id="rId2" Type="http://schemas.openxmlformats.org/officeDocument/2006/relationships/hyperlink" Target="https://npu.edu.ua/viddil-litsenzuvannia-ta-akredytats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pu.edu.ua/nmc#normatyvno-pravova-baza" TargetMode="External"/><Relationship Id="rId5" Type="http://schemas.openxmlformats.org/officeDocument/2006/relationships/hyperlink" Target="https://monitoring.npu.edu.ua/ua/" TargetMode="External"/><Relationship Id="rId4" Type="http://schemas.openxmlformats.org/officeDocument/2006/relationships/hyperlink" Target="https://npu.edu.ua/viddil-litsenzuvannia-ta-akredytatsii/ekspertam-natsahenstva/perelik-posylan-na-normatyvni-dokumenty-universytetu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naqa.gov.ua/%d0%b0%d0%ba%d1%80%d0%b5%d0%b4%d0%b8%d1%82%d0%b0%d1%86%d1%96%d1%8f/" TargetMode="External"/><Relationship Id="rId2" Type="http://schemas.openxmlformats.org/officeDocument/2006/relationships/hyperlink" Target="https://zakon.rada.gov.ua/laws/show/z0880-19#Te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hannel/UCLTv1v0jnaDGYfP4nC3PL5g/videos" TargetMode="External"/><Relationship Id="rId4" Type="http://schemas.openxmlformats.org/officeDocument/2006/relationships/hyperlink" Target="https://www.facebook.com/nazyav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" b="454"/>
          <a:stretch>
            <a:fillRect/>
          </a:stretch>
        </p:blipFill>
        <p:spPr/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/>
              <a:t>Відділ ліцензування та акредитації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466352" cy="191683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FF0000"/>
                </a:solidFill>
              </a:rPr>
              <a:t>ЧИННА НОРМА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err="1" smtClean="0"/>
              <a:t>Кадрові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вимоги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за </a:t>
            </a:r>
            <a:r>
              <a:rPr lang="ru-RU" sz="1800" b="1" dirty="0" err="1" smtClean="0">
                <a:solidFill>
                  <a:srgbClr val="FF0000"/>
                </a:solidFill>
              </a:rPr>
              <a:t>рівнем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вищої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освіти</a:t>
            </a:r>
            <a:r>
              <a:rPr lang="ru-RU" sz="1800" b="1" dirty="0" smtClean="0"/>
              <a:t> та </a:t>
            </a:r>
            <a:r>
              <a:rPr lang="ru-RU" sz="1800" b="1" dirty="0" err="1" smtClean="0"/>
              <a:t>освітніми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програмами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що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передбачають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присвоєння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професійної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кваліфікації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професій</a:t>
            </a:r>
            <a:r>
              <a:rPr lang="ru-RU" sz="1800" b="1" dirty="0" smtClean="0"/>
              <a:t>, для </a:t>
            </a:r>
            <a:r>
              <a:rPr lang="ru-RU" sz="1800" b="1" dirty="0" err="1" smtClean="0"/>
              <a:t>яких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запроваджено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додаткове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регулювання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35: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Здобувач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ліцензії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ліцензіат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повинен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науково-педагогічними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освітньою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8784977" cy="5087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1797"/>
                <a:gridCol w="2512195"/>
                <a:gridCol w="1756995"/>
                <a:gridCol w="1756995"/>
                <a:gridCol w="1756995"/>
              </a:tblGrid>
              <a:tr h="109251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Частка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науково-педагогічних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педагогічних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та/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наукових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працівників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які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мають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науковий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ступінь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вчене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звання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працюють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здобувача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ліцензії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ліцензіата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основним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місцем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роботи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відповідному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рівні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вищої</a:t>
                      </a:r>
                      <a:r>
                        <a:rPr lang="ru-RU" sz="16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освіти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освітньою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програмою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передбачає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присвоєння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професійної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кваліфікації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професій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для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яких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запроваджено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додаткове</a:t>
                      </a:r>
                      <a:r>
                        <a:rPr lang="ru-RU" sz="1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регулювання</a:t>
                      </a:r>
                      <a:endParaRPr lang="ru-RU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749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Освітній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рівень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Професійні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досягнення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(п.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Кількість викладачів зі ступенями/званнями на кожній ОП</a:t>
                      </a:r>
                      <a:endParaRPr lang="ru-RU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Науковий ступінь </a:t>
                      </a:r>
                      <a:r>
                        <a:rPr lang="ru-RU" sz="1200" b="1" u="sng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та/або</a:t>
                      </a:r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вчене звання</a:t>
                      </a:r>
                      <a:endParaRPr lang="ru-RU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Науковий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ступінь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доктора наук  </a:t>
                      </a:r>
                      <a:r>
                        <a:rPr lang="ru-RU" sz="1200" b="1" u="sng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та/</a:t>
                      </a:r>
                      <a:r>
                        <a:rPr lang="ru-RU" sz="1200" b="1" u="sng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або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вчене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звання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професора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менше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4-х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досягнень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професійній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останні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років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кожній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освітній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програмі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має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бути не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менш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як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особи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науковим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ступенем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та/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вченим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званням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які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мають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відповідну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ОП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кваліфікацію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50%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-------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7926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ДФ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</a:t>
                      </a:r>
                      <a:r>
                        <a:rPr lang="ru-RU" sz="1200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менше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2-х 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докторів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наук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(для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освітньо-творчих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замість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доктора наук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враховуватися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доктор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мистецтва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для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здійснення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керівництва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науковою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складовою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кожної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освітньої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7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Пункт 38 - </a:t>
            </a:r>
            <a:r>
              <a:rPr lang="ru-RU" dirty="0" err="1" smtClean="0">
                <a:solidFill>
                  <a:srgbClr val="FF0000"/>
                </a:solidFill>
              </a:rPr>
              <a:t>досягнення</a:t>
            </a:r>
            <a:r>
              <a:rPr lang="ru-RU" dirty="0" smtClean="0">
                <a:solidFill>
                  <a:srgbClr val="FF0000"/>
                </a:solidFill>
              </a:rPr>
              <a:t> у </a:t>
            </a:r>
            <a:r>
              <a:rPr lang="ru-RU" dirty="0" err="1" smtClean="0">
                <a:solidFill>
                  <a:srgbClr val="FF0000"/>
                </a:solidFill>
              </a:rPr>
              <a:t>професійній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зараховуються</a:t>
            </a:r>
            <a:r>
              <a:rPr lang="ru-RU" dirty="0" smtClean="0"/>
              <a:t> за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 має бути </a:t>
            </a:r>
            <a:r>
              <a:rPr lang="uk-UA" b="1" i="1" dirty="0" smtClean="0">
                <a:solidFill>
                  <a:srgbClr val="FF0000"/>
                </a:solidFill>
              </a:rPr>
              <a:t>4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кожного викладача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 smtClean="0"/>
          </a:p>
          <a:p>
            <a:r>
              <a:rPr lang="uk-UA" dirty="0" smtClean="0"/>
              <a:t>УВАГА! </a:t>
            </a:r>
          </a:p>
          <a:p>
            <a:pPr algn="just"/>
            <a:r>
              <a:rPr lang="uk-UA" dirty="0" smtClean="0"/>
              <a:t>У пункті 38 НЕ ВСТАНОВЛЕНО обмежень щодо зарахування досягнень відповідно до кваліфікації чи до освітнього компонента, який викладає </a:t>
            </a:r>
            <a:r>
              <a:rPr lang="uk-UA" dirty="0" err="1" smtClean="0"/>
              <a:t>НПП</a:t>
            </a:r>
            <a:r>
              <a:rPr lang="uk-UA" dirty="0" smtClean="0"/>
              <a:t>, чи до освітньої програми (але при цьому необхідно пам'ятати про пункт 36 та пункт 37, відповідно до якого освітня та/або професійна КВАЛІФІКАЦІЯ (не професійні досягнення) має відповідати освітньому компонентові, але не спеціальності і не освітній програмі. Але тут потрібно пам'ятати про п. 35, за яким на </a:t>
            </a:r>
            <a:r>
              <a:rPr lang="uk-UA" u="sng" dirty="0" smtClean="0"/>
              <a:t>освітній програмі </a:t>
            </a:r>
            <a:r>
              <a:rPr lang="uk-UA" dirty="0" smtClean="0"/>
              <a:t>мають викладати щонайменше </a:t>
            </a:r>
            <a:r>
              <a:rPr lang="uk-UA" u="sng" dirty="0" smtClean="0">
                <a:solidFill>
                  <a:srgbClr val="FF0000"/>
                </a:solidFill>
              </a:rPr>
              <a:t>ТРОЄ  штатних </a:t>
            </a:r>
            <a:r>
              <a:rPr lang="uk-UA" u="sng" dirty="0" err="1" smtClean="0">
                <a:solidFill>
                  <a:srgbClr val="FF0000"/>
                </a:solidFill>
              </a:rPr>
              <a:t>НПП</a:t>
            </a:r>
            <a:r>
              <a:rPr lang="uk-UA" u="sng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, які мають освітню та/або професійну кваліфікацію, </a:t>
            </a:r>
            <a:r>
              <a:rPr lang="uk-UA" i="1" dirty="0" smtClean="0"/>
              <a:t>відповідну освітній програмі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9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37.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науково-педагогічних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освітньому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компоненту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наведених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викладача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cap="none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 бути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зразка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присудження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(предметна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спеціалізацією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науково-педагогічної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дисертації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захищена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кордоном;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щонайменше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п’ятьма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публікаціями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фахових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наукометричних баз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Scopus, Web of Science Core Collection,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>
                <a:latin typeface="Arial Black" pitchFamily="34" charset="0"/>
              </a:rPr>
              <a:t>Пункт 38.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Досягнення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у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професійній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діяльності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які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зараховуються</a:t>
            </a:r>
            <a:r>
              <a:rPr lang="ru-RU" dirty="0" smtClean="0">
                <a:latin typeface="Arial Black" pitchFamily="34" charset="0"/>
              </a:rPr>
              <a:t> за </a:t>
            </a:r>
            <a:r>
              <a:rPr lang="ru-RU" dirty="0" err="1" smtClean="0">
                <a:latin typeface="Arial Black" pitchFamily="34" charset="0"/>
              </a:rPr>
              <a:t>останні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п’ять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років</a:t>
            </a:r>
            <a:r>
              <a:rPr lang="ru-RU" dirty="0" smtClean="0">
                <a:latin typeface="Arial Black" pitchFamily="34" charset="0"/>
              </a:rPr>
              <a:t>: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фахових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наукометричних баз,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Scopus, Web of Science Core Collection;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патенту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винахід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деклараційних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секретні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свідоцтв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підручника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посібника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монографії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авторських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аркушів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≈ 10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в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співавторстві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аркуша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≈ 33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кожного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співавтора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виданих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навчально-методичних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посібників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посібників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самостійної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здобувачів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платформах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ліцензіатів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конспектів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практикумів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вказівок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друкованих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навчально-методичних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загальною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дисертації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одержав документ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присудження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 smtClean="0"/>
              <a:t> </a:t>
            </a:r>
            <a:r>
              <a:rPr lang="uk-UA" sz="1500" b="1" dirty="0" smtClean="0"/>
              <a:t>Видання</a:t>
            </a:r>
            <a:r>
              <a:rPr lang="uk-UA" sz="1500" dirty="0" smtClean="0"/>
              <a:t> – </a:t>
            </a:r>
            <a:r>
              <a:rPr lang="uk-UA" sz="1500" b="1" dirty="0" smtClean="0">
                <a:solidFill>
                  <a:srgbClr val="FF0000"/>
                </a:solidFill>
              </a:rPr>
              <a:t>розмножений</a:t>
            </a:r>
            <a:r>
              <a:rPr lang="uk-UA" sz="1500" b="1" dirty="0" smtClean="0"/>
              <a:t> </a:t>
            </a:r>
            <a:r>
              <a:rPr lang="uk-UA" sz="1500" b="1" dirty="0" smtClean="0">
                <a:solidFill>
                  <a:srgbClr val="FF0000"/>
                </a:solidFill>
              </a:rPr>
              <a:t>у певній кількості ідентичних примірників </a:t>
            </a:r>
            <a:r>
              <a:rPr lang="uk-UA" sz="1500" dirty="0" smtClean="0"/>
              <a:t>одним із технічних способів (</a:t>
            </a:r>
            <a:r>
              <a:rPr lang="uk-UA" sz="1500" dirty="0" smtClean="0">
                <a:solidFill>
                  <a:srgbClr val="FF0000"/>
                </a:solidFill>
              </a:rPr>
              <a:t>друкування, </a:t>
            </a:r>
            <a:r>
              <a:rPr lang="uk-UA" sz="1500" b="1" dirty="0" smtClean="0">
                <a:solidFill>
                  <a:srgbClr val="FF0000"/>
                </a:solidFill>
              </a:rPr>
              <a:t>електронний запис </a:t>
            </a:r>
            <a:r>
              <a:rPr lang="uk-UA" sz="1500" dirty="0" smtClean="0">
                <a:solidFill>
                  <a:srgbClr val="FF0000"/>
                </a:solidFill>
              </a:rPr>
              <a:t>на будь-якому носії</a:t>
            </a:r>
            <a:r>
              <a:rPr lang="uk-UA" sz="1500" dirty="0" smtClean="0"/>
              <a:t>) твір або комплекс творів писемності, живопису, музики, картографії, що призначений для розповсюдження відомостей чи образів, пройшов редакційно-видавничу підготовку та опрацювання, </a:t>
            </a:r>
            <a:r>
              <a:rPr lang="uk-UA" sz="1500" dirty="0" smtClean="0">
                <a:solidFill>
                  <a:srgbClr val="FF0000"/>
                </a:solidFill>
              </a:rPr>
              <a:t>самостійно оформлений, </a:t>
            </a:r>
            <a:r>
              <a:rPr lang="uk-UA" sz="1500" b="1" dirty="0" smtClean="0">
                <a:solidFill>
                  <a:srgbClr val="FF0000"/>
                </a:solidFill>
              </a:rPr>
              <a:t>має вихідні відомості</a:t>
            </a:r>
            <a:r>
              <a:rPr lang="uk-UA" sz="1500" dirty="0" smtClean="0"/>
              <a:t>.</a:t>
            </a:r>
            <a:r>
              <a:rPr lang="en-US" sz="1500" dirty="0" smtClean="0"/>
              <a:t> </a:t>
            </a:r>
            <a:r>
              <a:rPr lang="en-US" sz="1500" dirty="0" smtClean="0">
                <a:hlinkClick r:id="rId2"/>
              </a:rPr>
              <a:t>https://ube.nlu.org.ua/article/%D0%92%D0%B8%D0%B4%D0%B0%D0%BD%D0%BD%D1%8F</a:t>
            </a:r>
            <a:r>
              <a:rPr lang="uk-UA" sz="1500" dirty="0" smtClean="0"/>
              <a:t>  Тобто </a:t>
            </a:r>
            <a:r>
              <a:rPr lang="uk-UA" sz="1500" dirty="0" err="1" smtClean="0"/>
              <a:t>“виданих”</a:t>
            </a:r>
            <a:r>
              <a:rPr lang="uk-UA" sz="1500" dirty="0" smtClean="0"/>
              <a:t> не означає видрукуваних на папері чи у видавництві</a:t>
            </a:r>
            <a:endParaRPr lang="uk-UA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7) участь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атестації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кадрів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офіційного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опонента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члена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спеціалізованої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вченої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члена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разових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спеціалізованих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рад;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виконавця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(проекту),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головного редактора/члена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редакційної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колегії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експерта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(рецензента)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включеного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фахових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іноземного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індексується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бібліографічних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базах;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9) робота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експертної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дисертацій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галузевої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експертної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експерта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агентства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Акредитаційної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міжгалузевої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експертної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Акредитаційної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u="sng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комісій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зазначеного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Агентства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Науково-методичної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ради/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науково-методичних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комісій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підкомісій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передвищої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науково-методичних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рад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комісій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позапланових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(контролю);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 участь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суддя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договору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апробаційних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науково-популярних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консультаційних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дорадчих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науково-експертних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тематики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загальною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мовної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аудиторних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годин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04867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студентом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зайняв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призове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Всеукраїнської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студентської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студентських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робота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журі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Всеукраїнської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студентської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студентських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діючим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студентським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науковим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гуртком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проблемною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студентом,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став призером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лауреатом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конкурсів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фестивалів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робота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журі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конкурсів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культурно-мистецьких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освітньо-творчому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здобувачем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став призером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лауреатом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конкурсів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фестивалів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віднесених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Всесвітньої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конкурсів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фестивалів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робота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журі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конкурсів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фестивалів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студентом,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брав участь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Олімпійських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Паралімпійських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іграх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Всесвітній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Універсіаді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чемпіонаті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Європейських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іграх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Кубка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чемпіонаті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тренера,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помічника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тренера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збірної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спорту;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головного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секретаря, головного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судді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судді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змагань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спортивною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делегацією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робота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суддівського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корпусу;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школярем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зайняв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III-IV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II-III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конкурсів-захистів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науково-дослідницьких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центру “Мала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журі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III-IV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етапу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II-III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етапу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конкурсів-захистів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науково-дослідницьких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центру “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освітньо-наукового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освітньо-творчого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805" y="3861048"/>
            <a:ext cx="6553200" cy="2232248"/>
          </a:xfrm>
        </p:spPr>
        <p:txBody>
          <a:bodyPr>
            <a:normAutofit/>
          </a:bodyPr>
          <a:lstStyle/>
          <a:p>
            <a:pPr algn="r"/>
            <a:r>
              <a:rPr lang="uk-UA" dirty="0" smtClean="0">
                <a:solidFill>
                  <a:schemeClr val="tx2"/>
                </a:solidFill>
              </a:rPr>
              <a:t> </a:t>
            </a:r>
          </a:p>
          <a:p>
            <a:pPr algn="r"/>
            <a:endParaRPr lang="uk-UA" sz="1400" dirty="0" smtClean="0">
              <a:solidFill>
                <a:srgbClr val="FFFF00"/>
              </a:solidFill>
            </a:endParaRPr>
          </a:p>
          <a:p>
            <a:pPr algn="r"/>
            <a:endParaRPr lang="uk-UA" sz="1400" dirty="0" smtClean="0">
              <a:solidFill>
                <a:srgbClr val="FFFF00"/>
              </a:solidFill>
            </a:endParaRPr>
          </a:p>
          <a:p>
            <a:pPr algn="r"/>
            <a:r>
              <a:rPr lang="uk-UA" sz="1400" dirty="0" smtClean="0">
                <a:solidFill>
                  <a:srgbClr val="FFFF00"/>
                </a:solidFill>
              </a:rPr>
              <a:t> відділ ліцензування та акредитації </a:t>
            </a:r>
            <a:r>
              <a:rPr lang="uk-UA" sz="1400" dirty="0" err="1" smtClean="0">
                <a:solidFill>
                  <a:srgbClr val="FFFF00"/>
                </a:solidFill>
              </a:rPr>
              <a:t>НПУ</a:t>
            </a:r>
            <a:r>
              <a:rPr lang="uk-UA" sz="1400" dirty="0" smtClean="0">
                <a:solidFill>
                  <a:srgbClr val="FFFF00"/>
                </a:solidFill>
              </a:rPr>
              <a:t> імені М.П.Драгоманова,</a:t>
            </a:r>
          </a:p>
          <a:p>
            <a:pPr algn="r"/>
            <a:r>
              <a:rPr lang="uk-UA" sz="1400" dirty="0" smtClean="0">
                <a:solidFill>
                  <a:srgbClr val="FF0000"/>
                </a:solidFill>
              </a:rPr>
              <a:t>09.09.2021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332656"/>
            <a:ext cx="9324528" cy="2664295"/>
          </a:xfrm>
        </p:spPr>
        <p:txBody>
          <a:bodyPr/>
          <a:lstStyle/>
          <a:p>
            <a:r>
              <a:rPr lang="uk-UA" dirty="0"/>
              <a:t>О</a:t>
            </a:r>
            <a:r>
              <a:rPr lang="uk-UA" dirty="0" smtClean="0"/>
              <a:t>новлені ліцензійні вимоги 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2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19)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спеціальністю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об’єднаннях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*;</a:t>
            </a:r>
          </a:p>
          <a:p>
            <a:endParaRPr lang="uk-UA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науково-педагогічної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Профспілка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лат.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professio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добровільна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неприбуткова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громадська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об’єднує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родом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https://minjust.gov.ua/m/prava-ta-obovyazki-profspilok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Тобто участь у профспілці університету, зокрема в галузі 01, очевидно можна зараховувати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https://npu.edu.ua/profkom-spivrobitnykiv#polozhennia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Слід мати на увазі, що у пункті 38 передбачено наступне: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Зараховуються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за </a:t>
            </a:r>
            <a:r>
              <a:rPr lang="ru-RU" dirty="0" err="1" smtClean="0"/>
              <a:t>попередніми</a:t>
            </a:r>
            <a:r>
              <a:rPr lang="ru-RU" dirty="0" smtClean="0"/>
              <a:t> </a:t>
            </a:r>
            <a:r>
              <a:rPr lang="ru-RU" dirty="0" err="1" smtClean="0"/>
              <a:t>місцями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П’ятирічний</a:t>
            </a:r>
            <a:r>
              <a:rPr lang="ru-RU" dirty="0" smtClean="0"/>
              <a:t> строк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продовжуватися</a:t>
            </a:r>
            <a:r>
              <a:rPr lang="ru-RU" dirty="0" smtClean="0"/>
              <a:t> на час перерви в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об’єктивних</a:t>
            </a:r>
            <a:r>
              <a:rPr lang="ru-RU" dirty="0" smtClean="0"/>
              <a:t> причин (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відпустка</a:t>
            </a:r>
            <a:r>
              <a:rPr lang="ru-RU" dirty="0" smtClean="0"/>
              <a:t>, </a:t>
            </a:r>
            <a:r>
              <a:rPr lang="ru-RU" dirty="0" err="1" smtClean="0"/>
              <a:t>академічна</a:t>
            </a:r>
            <a:r>
              <a:rPr lang="ru-RU" dirty="0" smtClean="0"/>
              <a:t> </a:t>
            </a:r>
            <a:r>
              <a:rPr lang="ru-RU" dirty="0" err="1" smtClean="0"/>
              <a:t>відпустка</a:t>
            </a:r>
            <a:r>
              <a:rPr lang="ru-RU" dirty="0" smtClean="0"/>
              <a:t>, призов/</a:t>
            </a:r>
            <a:r>
              <a:rPr lang="ru-RU" dirty="0" err="1" smtClean="0"/>
              <a:t>мобілізація</a:t>
            </a:r>
            <a:r>
              <a:rPr lang="ru-RU" dirty="0" smtClean="0"/>
              <a:t> на </a:t>
            </a:r>
            <a:r>
              <a:rPr lang="ru-RU" dirty="0" err="1" smtClean="0"/>
              <a:t>військову</a:t>
            </a:r>
            <a:r>
              <a:rPr lang="ru-RU" dirty="0" smtClean="0"/>
              <a:t> службу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служба за контрактом, </a:t>
            </a:r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непрацездатність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Вимога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досягнень</a:t>
            </a:r>
            <a:r>
              <a:rPr lang="ru-RU" sz="2000" dirty="0" smtClean="0"/>
              <a:t> у </a:t>
            </a:r>
            <a:r>
              <a:rPr lang="ru-RU" sz="2000" dirty="0" err="1" smtClean="0"/>
              <a:t>професійній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b="1" dirty="0" smtClean="0"/>
              <a:t>не </a:t>
            </a:r>
            <a:r>
              <a:rPr lang="ru-RU" sz="2000" b="1" dirty="0" err="1" smtClean="0"/>
              <a:t>застосовується</a:t>
            </a:r>
            <a:r>
              <a:rPr lang="ru-RU" sz="2000" b="1" dirty="0" smtClean="0"/>
              <a:t> </a:t>
            </a:r>
            <a:r>
              <a:rPr lang="ru-RU" sz="2000" dirty="0" smtClean="0"/>
              <a:t>до </a:t>
            </a:r>
            <a:r>
              <a:rPr lang="ru-RU" sz="2000" dirty="0" err="1" smtClean="0"/>
              <a:t>науково-педагогічних</a:t>
            </a:r>
            <a:r>
              <a:rPr lang="ru-RU" sz="2000" dirty="0" smtClean="0"/>
              <a:t> (</a:t>
            </a:r>
            <a:r>
              <a:rPr lang="ru-RU" sz="2000" dirty="0" err="1" smtClean="0"/>
              <a:t>наукових</a:t>
            </a:r>
            <a:r>
              <a:rPr lang="ru-RU" sz="2000" dirty="0" smtClean="0"/>
              <a:t>)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b="1" dirty="0" smtClean="0"/>
              <a:t>(</a:t>
            </a:r>
            <a:r>
              <a:rPr lang="ru-RU" sz="2000" b="1" dirty="0" err="1" smtClean="0"/>
              <a:t>можна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мати</a:t>
            </a:r>
            <a:r>
              <a:rPr lang="ru-RU" sz="2000" b="1" dirty="0" smtClean="0"/>
              <a:t> 4 </a:t>
            </a:r>
            <a:r>
              <a:rPr lang="ru-RU" sz="2000" b="1" dirty="0" err="1" smtClean="0"/>
              <a:t>види</a:t>
            </a:r>
            <a:r>
              <a:rPr lang="ru-RU" sz="2000" b="1" dirty="0" smtClean="0"/>
              <a:t> за 5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із</a:t>
            </a:r>
            <a:r>
              <a:rPr lang="ru-RU" dirty="0" smtClean="0"/>
              <a:t> стажем </a:t>
            </a:r>
            <a:r>
              <a:rPr lang="ru-RU" dirty="0" err="1" smtClean="0"/>
              <a:t>науково-педагогічної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u="sng" dirty="0" err="1" smtClean="0"/>
              <a:t>менше</a:t>
            </a:r>
            <a:r>
              <a:rPr lang="ru-RU" u="sng" dirty="0" smtClean="0"/>
              <a:t> </a:t>
            </a:r>
            <a:r>
              <a:rPr lang="ru-RU" u="sng" dirty="0" err="1" smtClean="0"/>
              <a:t>трьох</a:t>
            </a:r>
            <a:r>
              <a:rPr lang="ru-RU" u="sng" dirty="0" smtClean="0"/>
              <a:t> </a:t>
            </a:r>
            <a:r>
              <a:rPr lang="ru-RU" u="sng" dirty="0" err="1" smtClean="0"/>
              <a:t>років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статус </a:t>
            </a:r>
            <a:r>
              <a:rPr lang="ru-RU" u="sng" dirty="0" err="1" smtClean="0"/>
              <a:t>учасника</a:t>
            </a:r>
            <a:r>
              <a:rPr lang="ru-RU" u="sng" dirty="0" smtClean="0"/>
              <a:t> </a:t>
            </a:r>
            <a:r>
              <a:rPr lang="ru-RU" u="sng" dirty="0" err="1" smtClean="0"/>
              <a:t>бойових</a:t>
            </a:r>
            <a:r>
              <a:rPr lang="ru-RU" u="sng" dirty="0" smtClean="0"/>
              <a:t> </a:t>
            </a:r>
            <a:r>
              <a:rPr lang="ru-RU" dirty="0" err="1" smtClean="0"/>
              <a:t>дій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b="1" dirty="0" err="1" smtClean="0"/>
              <a:t>фахівців-практиків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на посадах </a:t>
            </a:r>
            <a:r>
              <a:rPr lang="ru-RU" dirty="0" err="1" smtClean="0"/>
              <a:t>науково-педагогічних</a:t>
            </a:r>
            <a:r>
              <a:rPr lang="ru-RU" dirty="0" smtClean="0"/>
              <a:t> (</a:t>
            </a:r>
            <a:r>
              <a:rPr lang="ru-RU" dirty="0" err="1" smtClean="0"/>
              <a:t>наукових</a:t>
            </a:r>
            <a:r>
              <a:rPr lang="ru-RU" dirty="0" smtClean="0"/>
              <a:t>) </a:t>
            </a:r>
            <a:r>
              <a:rPr lang="ru-RU" dirty="0" err="1" smtClean="0"/>
              <a:t>працівників</a:t>
            </a:r>
            <a:r>
              <a:rPr lang="ru-RU" dirty="0" smtClean="0"/>
              <a:t> на </a:t>
            </a:r>
            <a:r>
              <a:rPr lang="ru-RU" u="sng" dirty="0" err="1" smtClean="0"/>
              <a:t>умовах</a:t>
            </a:r>
            <a:r>
              <a:rPr lang="ru-RU" u="sng" dirty="0" smtClean="0"/>
              <a:t> </a:t>
            </a:r>
            <a:r>
              <a:rPr lang="ru-RU" u="sng" dirty="0" err="1" smtClean="0"/>
              <a:t>сумісництва</a:t>
            </a:r>
            <a:r>
              <a:rPr lang="ru-RU" u="sng" dirty="0" smtClean="0"/>
              <a:t> в </a:t>
            </a:r>
            <a:r>
              <a:rPr lang="ru-RU" u="sng" dirty="0" err="1" smtClean="0"/>
              <a:t>обсязі</a:t>
            </a:r>
            <a:r>
              <a:rPr lang="ru-RU" u="sng" dirty="0" smtClean="0"/>
              <a:t> 0,25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150 годин </a:t>
            </a:r>
            <a:r>
              <a:rPr lang="ru-RU" dirty="0" err="1" smtClean="0"/>
              <a:t>навчального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на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>за </a:t>
            </a:r>
            <a:r>
              <a:rPr lang="ru-RU" sz="1800" b="1" dirty="0" err="1" smtClean="0"/>
              <a:t>мистецькими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спеціальностями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галузі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знань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“02 Культура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мистецтво</a:t>
            </a:r>
            <a:r>
              <a:rPr lang="ru-RU" sz="1800" b="1" dirty="0" smtClean="0"/>
              <a:t>”, </a:t>
            </a:r>
            <a:r>
              <a:rPr lang="ru-RU" sz="1800" b="1" dirty="0" err="1" smtClean="0"/>
              <a:t>спеціальностями</a:t>
            </a:r>
            <a:r>
              <a:rPr lang="ru-RU" sz="1800" b="1" dirty="0" smtClean="0"/>
              <a:t> “014 </a:t>
            </a:r>
            <a:r>
              <a:rPr lang="ru-RU" sz="1800" b="1" dirty="0" err="1" smtClean="0"/>
              <a:t>Середня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освіта</a:t>
            </a:r>
            <a:r>
              <a:rPr lang="ru-RU" sz="1800" b="1" dirty="0" smtClean="0"/>
              <a:t> (</a:t>
            </a:r>
            <a:r>
              <a:rPr lang="ru-RU" sz="1800" b="1" dirty="0" err="1" smtClean="0"/>
              <a:t>Музичне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мистецтво</a:t>
            </a:r>
            <a:r>
              <a:rPr lang="ru-RU" sz="1800" b="1" dirty="0" smtClean="0"/>
              <a:t>)”, “014 </a:t>
            </a:r>
            <a:r>
              <a:rPr lang="ru-RU" sz="1800" b="1" dirty="0" err="1" smtClean="0"/>
              <a:t>Середня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освіта</a:t>
            </a:r>
            <a:r>
              <a:rPr lang="ru-RU" sz="1800" b="1" dirty="0" smtClean="0"/>
              <a:t> (</a:t>
            </a:r>
            <a:r>
              <a:rPr lang="ru-RU" sz="1800" b="1" dirty="0" err="1" smtClean="0"/>
              <a:t>Образотворче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мистецтво</a:t>
            </a:r>
            <a:r>
              <a:rPr lang="ru-RU" sz="1800" b="1" dirty="0" smtClean="0"/>
              <a:t>)”, </a:t>
            </a:r>
            <a:r>
              <a:rPr lang="ru-RU" sz="1800" b="1" u="sng" dirty="0" err="1" smtClean="0"/>
              <a:t>замість</a:t>
            </a:r>
            <a:r>
              <a:rPr lang="ru-RU" sz="1800" b="1" u="sng" dirty="0" smtClean="0"/>
              <a:t> </a:t>
            </a:r>
            <a:r>
              <a:rPr lang="ru-RU" sz="1800" b="1" u="sng" dirty="0" err="1" smtClean="0"/>
              <a:t>наукових</a:t>
            </a:r>
            <a:r>
              <a:rPr lang="ru-RU" sz="1800" b="1" u="sng" dirty="0" smtClean="0"/>
              <a:t> </a:t>
            </a:r>
            <a:r>
              <a:rPr lang="ru-RU" sz="1800" b="1" u="sng" dirty="0" err="1" smtClean="0"/>
              <a:t>публікацій</a:t>
            </a:r>
            <a:r>
              <a:rPr lang="ru-RU" sz="1800" b="1" u="sng" dirty="0" smtClean="0"/>
              <a:t> </a:t>
            </a:r>
            <a:endParaRPr lang="ru-RU" sz="1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науково-педагогічним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зараховуватися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оприлюднені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твори,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твори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живопису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декоративного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архітектури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архітектурні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скульптурні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фотографічні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твори, твори дизайну,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твори,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аудіо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відеотвори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медіатвори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сценічні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ансамблеві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кінотвори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анімаційні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твори,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аранжування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рекламні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твори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ГараНтам</a:t>
            </a:r>
            <a:r>
              <a:rPr lang="uk-UA" dirty="0" smtClean="0"/>
              <a:t> </a:t>
            </a:r>
            <a:r>
              <a:rPr lang="uk-UA" dirty="0" err="1" smtClean="0"/>
              <a:t>ОП</a:t>
            </a:r>
            <a:r>
              <a:rPr lang="uk-UA" dirty="0" smtClean="0"/>
              <a:t> Слід пам'ятати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Про вимоги до матеріально-технічної бази (зокрема наявність безкоштовного </a:t>
            </a:r>
            <a:r>
              <a:rPr lang="uk-UA" dirty="0" err="1" smtClean="0"/>
              <a:t>інтернету</a:t>
            </a:r>
            <a:r>
              <a:rPr lang="uk-UA" dirty="0" smtClean="0"/>
              <a:t> для здобувачів)</a:t>
            </a:r>
          </a:p>
          <a:p>
            <a:pPr algn="just"/>
            <a:r>
              <a:rPr lang="uk-UA" dirty="0" smtClean="0"/>
              <a:t>Про </a:t>
            </a:r>
            <a:r>
              <a:rPr lang="uk-UA" dirty="0" err="1" smtClean="0"/>
              <a:t>маломобільні</a:t>
            </a:r>
            <a:r>
              <a:rPr lang="uk-UA" dirty="0" smtClean="0"/>
              <a:t> групи здобувачів (див. наказ ректора про порядок супроводу </a:t>
            </a:r>
            <a:r>
              <a:rPr lang="uk-UA" dirty="0" err="1" smtClean="0"/>
              <a:t>маломобільних</a:t>
            </a:r>
            <a:r>
              <a:rPr lang="uk-UA" dirty="0" smtClean="0"/>
              <a:t> груп)</a:t>
            </a:r>
          </a:p>
          <a:p>
            <a:pPr algn="just"/>
            <a:r>
              <a:rPr lang="uk-UA" dirty="0" smtClean="0"/>
              <a:t>Про інформацію, обов'язкову для оприлюднення відповідно до </a:t>
            </a:r>
            <a:r>
              <a:rPr lang="uk-UA" dirty="0" err="1" smtClean="0"/>
              <a:t>ЗУ</a:t>
            </a:r>
            <a:r>
              <a:rPr lang="uk-UA" dirty="0" smtClean="0"/>
              <a:t> Про ВО та </a:t>
            </a:r>
            <a:r>
              <a:rPr lang="uk-UA" dirty="0" err="1" smtClean="0"/>
              <a:t>ЗУ</a:t>
            </a:r>
            <a:r>
              <a:rPr lang="uk-UA" dirty="0" smtClean="0"/>
              <a:t> Про освіту (зокрема робочі програми чи силабуси, навчальні плани, освітні програми, професійні здобутки </a:t>
            </a:r>
            <a:r>
              <a:rPr lang="uk-UA" dirty="0" err="1" smtClean="0"/>
              <a:t>НПП</a:t>
            </a:r>
            <a:r>
              <a:rPr lang="uk-UA" dirty="0" smtClean="0"/>
              <a:t>)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Національне агентство із забезпечення якості вищої освіти може трактувати відповідність </a:t>
            </a:r>
            <a:r>
              <a:rPr lang="uk-UA" dirty="0" err="1" smtClean="0">
                <a:solidFill>
                  <a:srgbClr val="FF0000"/>
                </a:solidFill>
              </a:rPr>
              <a:t>НПП</a:t>
            </a:r>
            <a:r>
              <a:rPr lang="uk-UA" dirty="0" smtClean="0">
                <a:solidFill>
                  <a:srgbClr val="FF0000"/>
                </a:solidFill>
              </a:rPr>
              <a:t> освітньому компонентові </a:t>
            </a:r>
            <a:r>
              <a:rPr lang="uk-UA" u="sng" dirty="0" smtClean="0">
                <a:solidFill>
                  <a:srgbClr val="FF0000"/>
                </a:solidFill>
              </a:rPr>
              <a:t>вужче чи ширше</a:t>
            </a:r>
            <a:r>
              <a:rPr lang="uk-UA" dirty="0" smtClean="0">
                <a:solidFill>
                  <a:srgbClr val="FF0000"/>
                </a:solidFill>
              </a:rPr>
              <a:t>, ніж це передбачено в </a:t>
            </a:r>
            <a:r>
              <a:rPr lang="uk-UA" dirty="0" err="1" smtClean="0">
                <a:solidFill>
                  <a:srgbClr val="FF0000"/>
                </a:solidFill>
              </a:rPr>
              <a:t>Ліцумовах</a:t>
            </a:r>
            <a:r>
              <a:rPr lang="uk-UA" dirty="0" smtClean="0">
                <a:solidFill>
                  <a:srgbClr val="FF0000"/>
                </a:solidFill>
              </a:rPr>
              <a:t> (див. рекомендації до </a:t>
            </a:r>
            <a:r>
              <a:rPr lang="uk-UA" b="1" dirty="0" smtClean="0">
                <a:solidFill>
                  <a:srgbClr val="FF0000"/>
                </a:solidFill>
              </a:rPr>
              <a:t>критерію 6 </a:t>
            </a:r>
            <a:r>
              <a:rPr lang="en-US" dirty="0" smtClean="0">
                <a:hlinkClick r:id="rId2"/>
              </a:rPr>
              <a:t>https://naqa.gov.ua/%D0%B0%D0%BA%D1%80%D0%B5%D0%B4%D0%B8%D1%82%D0%B0%D1%86%D1%96%D1%8F/</a:t>
            </a:r>
            <a:r>
              <a:rPr lang="uk-UA" dirty="0" smtClean="0"/>
              <a:t>). </a:t>
            </a:r>
          </a:p>
          <a:p>
            <a:pPr algn="just"/>
            <a:r>
              <a:rPr lang="uk-UA" dirty="0" smtClean="0"/>
              <a:t>Підвищення кваліфікації </a:t>
            </a:r>
            <a:r>
              <a:rPr lang="uk-UA" dirty="0" err="1" smtClean="0"/>
              <a:t>НПП</a:t>
            </a:r>
            <a:r>
              <a:rPr lang="uk-UA" dirty="0" smtClean="0"/>
              <a:t> є обов'язковим та регламентується іншими нормативно-правовими актами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Корисні </a:t>
            </a:r>
            <a:r>
              <a:rPr lang="uk-UA" dirty="0" err="1" smtClean="0"/>
              <a:t>лінки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Відділ ліцензування та акредитації </a:t>
            </a:r>
            <a:r>
              <a:rPr lang="en-US" dirty="0" err="1" smtClean="0">
                <a:hlinkClick r:id="rId2"/>
              </a:rPr>
              <a:t>https://npu.edu.ua/viddil-litsenzuvannia-ta-akredytatsii</a:t>
            </a:r>
            <a:r>
              <a:rPr lang="uk-UA" dirty="0" smtClean="0"/>
              <a:t> </a:t>
            </a:r>
          </a:p>
          <a:p>
            <a:r>
              <a:rPr lang="en-US" dirty="0" err="1" smtClean="0">
                <a:hlinkClick r:id="rId3"/>
              </a:rPr>
              <a:t>https://www.facebook.com/groups/3806549516085363</a:t>
            </a:r>
            <a:r>
              <a:rPr lang="uk-UA" dirty="0" smtClean="0"/>
              <a:t> </a:t>
            </a:r>
          </a:p>
          <a:p>
            <a:r>
              <a:rPr lang="uk-UA" dirty="0" smtClean="0"/>
              <a:t>Перелік посилань на нормативні документи університету </a:t>
            </a:r>
            <a:r>
              <a:rPr lang="en-US" dirty="0" smtClean="0">
                <a:hlinkClick r:id="rId4"/>
              </a:rPr>
              <a:t>https://npu.edu.ua/viddil-litsenzuvannia-ta-akredytatsii/ekspertam-natsahenstva/perelik-posylan-na-normatyvni-dokumenty-universytetu</a:t>
            </a:r>
            <a:r>
              <a:rPr lang="uk-UA" dirty="0" smtClean="0"/>
              <a:t> </a:t>
            </a:r>
          </a:p>
          <a:p>
            <a:r>
              <a:rPr lang="uk-UA" dirty="0" smtClean="0"/>
              <a:t>Центр моніторингу якості освіти </a:t>
            </a:r>
            <a:r>
              <a:rPr lang="en-US" dirty="0" err="1" smtClean="0">
                <a:hlinkClick r:id="rId5"/>
              </a:rPr>
              <a:t>https://monitoring.npu.edu.ua/ua/</a:t>
            </a:r>
            <a:r>
              <a:rPr lang="uk-UA" dirty="0" smtClean="0"/>
              <a:t> </a:t>
            </a:r>
          </a:p>
          <a:p>
            <a:r>
              <a:rPr lang="uk-UA" dirty="0" smtClean="0"/>
              <a:t>Навчально-методичний центр (документи </a:t>
            </a:r>
            <a:r>
              <a:rPr lang="uk-UA" dirty="0" err="1" smtClean="0"/>
              <a:t>ЗВО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en-US" dirty="0" err="1" smtClean="0">
                <a:hlinkClick r:id="rId6"/>
              </a:rPr>
              <a:t>https://npu.edu.ua/nmc#normatyvno-pravova-baza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Національне агентство із забезпечення якості вищої освіти  (ресурси)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/>
              <a:t>Положення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акредитацію</a:t>
            </a:r>
            <a:r>
              <a:rPr lang="ru-RU" b="1" dirty="0" smtClean="0"/>
              <a:t> </a:t>
            </a:r>
            <a:r>
              <a:rPr lang="ru-RU" b="1" dirty="0" err="1" smtClean="0"/>
              <a:t>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програм</a:t>
            </a:r>
            <a:r>
              <a:rPr lang="ru-RU" b="1" dirty="0" smtClean="0"/>
              <a:t>, за </a:t>
            </a:r>
            <a:r>
              <a:rPr lang="ru-RU" b="1" dirty="0" err="1" smtClean="0"/>
              <a:t>якими</a:t>
            </a:r>
            <a:r>
              <a:rPr lang="ru-RU" b="1" dirty="0" smtClean="0"/>
              <a:t> </a:t>
            </a:r>
            <a:r>
              <a:rPr lang="ru-RU" b="1" dirty="0" err="1" smtClean="0"/>
              <a:t>здійснюється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</a:t>
            </a:r>
            <a:r>
              <a:rPr lang="ru-RU" b="1" dirty="0" err="1" smtClean="0"/>
              <a:t>здобувачів</a:t>
            </a:r>
            <a:r>
              <a:rPr lang="ru-RU" b="1" dirty="0" smtClean="0"/>
              <a:t> </a:t>
            </a:r>
            <a:r>
              <a:rPr lang="ru-RU" b="1" dirty="0" err="1" smtClean="0"/>
              <a:t>вищої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en-US" b="1" dirty="0" err="1" smtClean="0">
                <a:hlinkClick r:id="rId2"/>
              </a:rPr>
              <a:t>https://zakon.rada.gov.ua/laws/show/z0880-19#Text</a:t>
            </a:r>
            <a:r>
              <a:rPr lang="uk-UA" b="1" dirty="0" smtClean="0"/>
              <a:t>   </a:t>
            </a:r>
            <a:endParaRPr lang="uk-UA" dirty="0" smtClean="0">
              <a:hlinkClick r:id="rId3"/>
            </a:endParaRPr>
          </a:p>
          <a:p>
            <a:r>
              <a:rPr lang="uk-UA" b="1" dirty="0" err="1" smtClean="0">
                <a:solidFill>
                  <a:schemeClr val="tx1"/>
                </a:solidFill>
                <a:hlinkClick r:id="rId3"/>
              </a:rPr>
              <a:t>НАЗЯВО</a:t>
            </a:r>
            <a:r>
              <a:rPr lang="uk-UA" b="1" dirty="0" smtClean="0">
                <a:solidFill>
                  <a:schemeClr val="tx1"/>
                </a:solidFill>
                <a:hlinkClick r:id="rId3"/>
              </a:rPr>
              <a:t> акредитація загальна інформація </a:t>
            </a:r>
            <a:r>
              <a:rPr lang="en-US" dirty="0" smtClean="0">
                <a:hlinkClick r:id="rId3"/>
              </a:rPr>
              <a:t>https://naqa.gov.ua/%d0%b0%d0%ba%d1%80%d0%b5%d0%b4%d0%b8%d1%82%d0%b0%d1%86%d1%96%d1%8f/</a:t>
            </a:r>
            <a:r>
              <a:rPr lang="uk-UA" dirty="0" smtClean="0"/>
              <a:t> </a:t>
            </a:r>
          </a:p>
          <a:p>
            <a:r>
              <a:rPr lang="uk-UA" b="1" dirty="0" err="1" smtClean="0">
                <a:hlinkClick r:id="rId4"/>
              </a:rPr>
              <a:t>НАЗЯВО</a:t>
            </a:r>
            <a:r>
              <a:rPr lang="uk-UA" b="1" dirty="0" smtClean="0">
                <a:hlinkClick r:id="rId4"/>
              </a:rPr>
              <a:t> у </a:t>
            </a:r>
            <a:r>
              <a:rPr lang="uk-UA" b="1" dirty="0" err="1" smtClean="0">
                <a:hlinkClick r:id="rId4"/>
              </a:rPr>
              <a:t>фейсбуці</a:t>
            </a:r>
            <a:r>
              <a:rPr lang="uk-UA" b="1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https://www.facebook.com/nazyavo</a:t>
            </a:r>
            <a:r>
              <a:rPr lang="uk-UA" dirty="0" smtClean="0"/>
              <a:t> </a:t>
            </a:r>
          </a:p>
          <a:p>
            <a:r>
              <a:rPr lang="uk-UA" b="1" dirty="0" err="1" smtClean="0">
                <a:hlinkClick r:id="rId5"/>
              </a:rPr>
              <a:t>НАЗЯВО</a:t>
            </a:r>
            <a:r>
              <a:rPr lang="uk-UA" b="1" dirty="0" smtClean="0">
                <a:hlinkClick r:id="rId5"/>
              </a:rPr>
              <a:t> у </a:t>
            </a:r>
            <a:r>
              <a:rPr lang="uk-UA" b="1" dirty="0" err="1" smtClean="0">
                <a:hlinkClick r:id="rId5"/>
              </a:rPr>
              <a:t>ютубі</a:t>
            </a:r>
            <a:r>
              <a:rPr lang="uk-UA" b="1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https://www.youtube.com/channel/UCLTv1v0jnaDGYfP4nC3PL5g/videos</a:t>
            </a:r>
            <a:r>
              <a:rPr lang="uk-UA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Ліцензійні умови провадження освітньої діяльності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uk-UA" dirty="0" smtClean="0"/>
              <a:t>Затверджено </a:t>
            </a:r>
          </a:p>
          <a:p>
            <a:pPr marL="114300" indent="0">
              <a:buNone/>
            </a:pPr>
            <a:r>
              <a:rPr lang="uk-UA" dirty="0" smtClean="0"/>
              <a:t>постановою КМУ від 30 грудня 2015 р. №1187</a:t>
            </a:r>
          </a:p>
          <a:p>
            <a:pPr marL="114300" indent="0">
              <a:buNone/>
            </a:pPr>
            <a:r>
              <a:rPr lang="uk-UA" dirty="0" smtClean="0"/>
              <a:t>(в редакції постанови КМУ від 24 березня 2021 р. № 365)</a:t>
            </a:r>
          </a:p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r>
              <a:rPr lang="uk-UA" dirty="0" smtClean="0"/>
              <a:t>Текст Ліцумов набрав чинності 20 червня 2021 р.</a:t>
            </a:r>
          </a:p>
          <a:p>
            <a:pPr marL="114300" indent="0">
              <a:buNone/>
            </a:pPr>
            <a:endParaRPr lang="uk-UA" dirty="0"/>
          </a:p>
          <a:p>
            <a:pPr marL="114300" indent="0" algn="just">
              <a:buNone/>
            </a:pPr>
            <a:r>
              <a:rPr lang="uk-UA" dirty="0" smtClean="0"/>
              <a:t>Тому з цього 2021-2022 </a:t>
            </a:r>
            <a:r>
              <a:rPr lang="uk-UA" dirty="0" err="1" smtClean="0"/>
              <a:t>н.р</a:t>
            </a:r>
            <a:r>
              <a:rPr lang="uk-UA" dirty="0" smtClean="0"/>
              <a:t>. у роботі кафедр і факультетів, а також при підготовці до акредитації освітніх програм потрібно орієнтуватися на новий текст Ліцумов, зокрема на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 щодо кадрового забезпечення – пункти 35, 36,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 і 38</a:t>
            </a:r>
            <a:endParaRPr lang="uk-U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03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259159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err="1" smtClean="0"/>
              <a:t>Ліцензуванню</a:t>
            </a:r>
            <a:r>
              <a:rPr lang="ru-RU" sz="2700" dirty="0" smtClean="0"/>
              <a:t> </a:t>
            </a:r>
            <a:r>
              <a:rPr lang="ru-RU" sz="2700" dirty="0" err="1" smtClean="0"/>
              <a:t>підлягають</a:t>
            </a:r>
            <a:r>
              <a:rPr lang="ru-RU" sz="2700" dirty="0" smtClean="0"/>
              <a:t> </a:t>
            </a:r>
            <a:r>
              <a:rPr lang="ru-RU" sz="2700" dirty="0" err="1" smtClean="0"/>
              <a:t>такі</a:t>
            </a:r>
            <a:r>
              <a:rPr lang="ru-RU" sz="2700" dirty="0" smtClean="0"/>
              <a:t> </a:t>
            </a:r>
            <a:r>
              <a:rPr lang="ru-RU" sz="2700" dirty="0" err="1" smtClean="0"/>
              <a:t>види</a:t>
            </a:r>
            <a:r>
              <a:rPr lang="ru-RU" sz="2700" dirty="0" smtClean="0"/>
              <a:t> </a:t>
            </a:r>
            <a:r>
              <a:rPr lang="ru-RU" sz="2700" dirty="0" err="1" smtClean="0"/>
              <a:t>освітньої</a:t>
            </a:r>
            <a:r>
              <a:rPr lang="ru-RU" sz="2700" dirty="0" smtClean="0"/>
              <a:t> </a:t>
            </a:r>
            <a:r>
              <a:rPr lang="ru-RU" sz="2700" dirty="0" err="1" smtClean="0"/>
              <a:t>діяльності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 </a:t>
            </a:r>
            <a:r>
              <a:rPr lang="ru-RU" sz="2700" dirty="0" err="1" smtClean="0"/>
              <a:t>рівні</a:t>
            </a:r>
            <a:r>
              <a:rPr lang="ru-RU" sz="2700" dirty="0" smtClean="0"/>
              <a:t> </a:t>
            </a:r>
            <a:r>
              <a:rPr lang="ru-RU" sz="2700" dirty="0" err="1" smtClean="0"/>
              <a:t>вищої</a:t>
            </a:r>
            <a:r>
              <a:rPr lang="ru-RU" sz="2700" dirty="0" smtClean="0"/>
              <a:t> </a:t>
            </a:r>
            <a:r>
              <a:rPr lang="ru-RU" sz="2700" dirty="0" err="1" smtClean="0"/>
              <a:t>освіти</a:t>
            </a:r>
            <a:r>
              <a:rPr lang="ru-RU" sz="2700" dirty="0" smtClean="0"/>
              <a:t>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за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перший (</a:t>
            </a:r>
            <a:r>
              <a:rPr lang="ru-RU" dirty="0" err="1" smtClean="0"/>
              <a:t>бакалаврський</a:t>
            </a:r>
            <a:r>
              <a:rPr lang="ru-RU" dirty="0" smtClean="0"/>
              <a:t>), </a:t>
            </a:r>
          </a:p>
          <a:p>
            <a:r>
              <a:rPr lang="ru-RU" dirty="0" err="1" smtClean="0"/>
              <a:t>другий</a:t>
            </a:r>
            <a:r>
              <a:rPr lang="ru-RU" dirty="0" smtClean="0"/>
              <a:t> (</a:t>
            </a:r>
            <a:r>
              <a:rPr lang="ru-RU" dirty="0" err="1" smtClean="0"/>
              <a:t>магістерський</a:t>
            </a:r>
            <a:r>
              <a:rPr lang="ru-RU" dirty="0" smtClean="0"/>
              <a:t>), </a:t>
            </a:r>
          </a:p>
          <a:p>
            <a:r>
              <a:rPr lang="ru-RU" dirty="0" err="1" smtClean="0"/>
              <a:t>третій</a:t>
            </a:r>
            <a:r>
              <a:rPr lang="ru-RU" dirty="0" smtClean="0"/>
              <a:t> (</a:t>
            </a:r>
            <a:r>
              <a:rPr lang="ru-RU" dirty="0" err="1" smtClean="0"/>
              <a:t>освітньо-науковий</a:t>
            </a:r>
            <a:r>
              <a:rPr lang="ru-RU" dirty="0" smtClean="0"/>
              <a:t>/</a:t>
            </a:r>
            <a:r>
              <a:rPr lang="ru-RU" dirty="0" err="1" smtClean="0"/>
              <a:t>освітньо-творчий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smtClean="0"/>
              <a:t>2) за </a:t>
            </a:r>
            <a:r>
              <a:rPr lang="ru-RU" dirty="0" err="1" smtClean="0"/>
              <a:t>освітніми</a:t>
            </a:r>
            <a:r>
              <a:rPr lang="ru-RU" dirty="0" smtClean="0"/>
              <a:t> </a:t>
            </a:r>
            <a:r>
              <a:rPr lang="ru-RU" dirty="0" err="1" smtClean="0"/>
              <a:t>програмами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передбачають</a:t>
            </a:r>
            <a:r>
              <a:rPr lang="ru-RU" dirty="0" smtClean="0"/>
              <a:t> </a:t>
            </a:r>
            <a:r>
              <a:rPr lang="ru-RU" dirty="0" err="1" smtClean="0"/>
              <a:t>присвоєння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професій</a:t>
            </a:r>
            <a:r>
              <a:rPr lang="ru-RU" dirty="0" smtClean="0"/>
              <a:t>, для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запроваджено</a:t>
            </a:r>
            <a:r>
              <a:rPr lang="ru-RU" dirty="0" smtClean="0"/>
              <a:t> </a:t>
            </a:r>
            <a:r>
              <a:rPr lang="ru-RU" dirty="0" err="1" smtClean="0"/>
              <a:t>додаткове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на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uk-UA" dirty="0" smtClean="0"/>
              <a:t>081 Право</a:t>
            </a:r>
          </a:p>
          <a:p>
            <a:pPr>
              <a:buNone/>
            </a:pPr>
            <a:r>
              <a:rPr lang="uk-UA" dirty="0" smtClean="0"/>
              <a:t>227 Фізична терапія, ерготерапія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548679"/>
            <a:ext cx="8260672" cy="43204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БУЛО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94" y="1124744"/>
            <a:ext cx="850261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СТАЛО (після 1 квітня 2021 р.)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712968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Щодо дистанційної форми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разі запровадження дистанційної форми навчання ліцензіат повинен додатково дотримуватися вимог до кадрового і навчально-методичного забезпечення дистанційної форми навчання, а також забезпечити створення і функціонування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системи управління дистанційною формою навчання та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веб-ресурсами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освітніх компонентів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(навчальних дисциплін (освітніх програм).</a:t>
            </a:r>
          </a:p>
          <a:p>
            <a:pPr>
              <a:buNone/>
            </a:pP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ЗУ</a:t>
            </a:r>
            <a:r>
              <a:rPr lang="ru-RU" dirty="0" smtClean="0"/>
              <a:t> про ВО </a:t>
            </a:r>
            <a:r>
              <a:rPr lang="ru-RU" dirty="0" err="1" smtClean="0"/>
              <a:t>основними</a:t>
            </a:r>
            <a:r>
              <a:rPr lang="ru-RU" dirty="0" smtClean="0"/>
              <a:t> </a:t>
            </a:r>
            <a:r>
              <a:rPr lang="ru-RU" u="sng" dirty="0" smtClean="0">
                <a:solidFill>
                  <a:srgbClr val="FF0000"/>
                </a:solidFill>
              </a:rPr>
              <a:t>формами</a:t>
            </a:r>
            <a:r>
              <a:rPr lang="ru-RU" dirty="0" smtClean="0"/>
              <a:t>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інституційна</a:t>
            </a:r>
            <a:r>
              <a:rPr lang="ru-RU" dirty="0" smtClean="0"/>
              <a:t> (</a:t>
            </a:r>
            <a:r>
              <a:rPr lang="ru-RU" dirty="0" err="1" smtClean="0"/>
              <a:t>очна</a:t>
            </a:r>
            <a:r>
              <a:rPr lang="ru-RU" dirty="0" smtClean="0"/>
              <a:t> (</a:t>
            </a:r>
            <a:r>
              <a:rPr lang="ru-RU" dirty="0" err="1" smtClean="0"/>
              <a:t>денна</a:t>
            </a:r>
            <a:r>
              <a:rPr lang="ru-RU" dirty="0" smtClean="0"/>
              <a:t>, </a:t>
            </a:r>
            <a:r>
              <a:rPr lang="ru-RU" dirty="0" err="1" smtClean="0"/>
              <a:t>вечірня</a:t>
            </a:r>
            <a:r>
              <a:rPr lang="ru-RU" dirty="0" smtClean="0"/>
              <a:t>), </a:t>
            </a:r>
            <a:r>
              <a:rPr lang="ru-RU" dirty="0" err="1" smtClean="0"/>
              <a:t>заочна</a:t>
            </a:r>
            <a:r>
              <a:rPr lang="ru-RU" dirty="0" smtClean="0"/>
              <a:t>, </a:t>
            </a:r>
            <a:r>
              <a:rPr lang="ru-RU" dirty="0" err="1" smtClean="0"/>
              <a:t>дистанційна</a:t>
            </a:r>
            <a:r>
              <a:rPr lang="ru-RU" dirty="0" smtClean="0"/>
              <a:t>, </a:t>
            </a:r>
            <a:r>
              <a:rPr lang="ru-RU" dirty="0" err="1" smtClean="0"/>
              <a:t>мережева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дуальна.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іноземців</a:t>
            </a: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межах </a:t>
            </a:r>
            <a:r>
              <a:rPr lang="ru-RU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ліцензованих</a:t>
            </a: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програмами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присвоєння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професій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запроваджено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АЛЕ! </a:t>
            </a:r>
            <a:r>
              <a:rPr lang="uk-UA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іноземців зараховують 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тільки на акредитовані </a:t>
            </a:r>
            <a:r>
              <a:rPr lang="uk-UA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було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29</a:t>
            </a:r>
            <a:r>
              <a:rPr lang="ru-RU" dirty="0"/>
              <a:t>.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спеціальності</a:t>
            </a:r>
            <a:r>
              <a:rPr lang="ru-RU" dirty="0"/>
              <a:t> у кожному </a:t>
            </a:r>
            <a:r>
              <a:rPr lang="ru-RU" dirty="0" err="1"/>
              <a:t>підрозділі</a:t>
            </a:r>
            <a:r>
              <a:rPr lang="ru-RU" dirty="0"/>
              <a:t> закладу </a:t>
            </a:r>
            <a:r>
              <a:rPr lang="ru-RU" dirty="0" err="1"/>
              <a:t>освіти</a:t>
            </a:r>
            <a:r>
              <a:rPr lang="ru-RU" dirty="0"/>
              <a:t>, де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за </a:t>
            </a:r>
            <a:r>
              <a:rPr lang="ru-RU" dirty="0" err="1"/>
              <a:t>спеціальністю</a:t>
            </a:r>
            <a:r>
              <a:rPr lang="ru-RU" dirty="0"/>
              <a:t>, повинна </a:t>
            </a:r>
            <a:r>
              <a:rPr lang="ru-RU" dirty="0" err="1"/>
              <a:t>складатися</a:t>
            </a:r>
            <a:r>
              <a:rPr lang="ru-RU" dirty="0"/>
              <a:t> з </a:t>
            </a:r>
            <a:r>
              <a:rPr lang="ru-RU" dirty="0" err="1"/>
              <a:t>науково-педагогічних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у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за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b="1" dirty="0" err="1">
                <a:solidFill>
                  <a:srgbClr val="7030A0"/>
                </a:solidFill>
              </a:rPr>
              <a:t>кваліфікацію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відповідно</a:t>
            </a:r>
            <a:r>
              <a:rPr lang="ru-RU" b="1" dirty="0">
                <a:solidFill>
                  <a:srgbClr val="7030A0"/>
                </a:solidFill>
              </a:rPr>
              <a:t> до </a:t>
            </a:r>
            <a:r>
              <a:rPr lang="ru-RU" b="1" dirty="0" err="1">
                <a:solidFill>
                  <a:srgbClr val="7030A0"/>
                </a:solidFill>
              </a:rPr>
              <a:t>спеціальності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45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1838</Words>
  <Application>Microsoft Office PowerPoint</Application>
  <PresentationFormat>Экран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Аптека</vt:lpstr>
      <vt:lpstr>Відділ ліцензування та акредитації</vt:lpstr>
      <vt:lpstr>Оновлені ліцензійні вимоги  </vt:lpstr>
      <vt:lpstr>Ліцензійні умови провадження освітньої діяльності</vt:lpstr>
      <vt:lpstr> Ліцензуванню підлягають такі види освітньої діяльності на рівні вищої освіти : </vt:lpstr>
      <vt:lpstr> БУЛО </vt:lpstr>
      <vt:lpstr>СТАЛО (після 1 квітня 2021 р.) </vt:lpstr>
      <vt:lpstr>Щодо дистанційної форми</vt:lpstr>
      <vt:lpstr>Підготовка іноземців та осіб без громадянства </vt:lpstr>
      <vt:lpstr>було</vt:lpstr>
      <vt:lpstr> ЧИННА НОРМА Кадрові вимоги  за рівнем вищої освіти та освітніми програмами, що передбачають присвоєння професійної кваліфікації з професій, для яких запроваджено додаткове регулювання</vt:lpstr>
      <vt:lpstr>Презентация PowerPoint</vt:lpstr>
      <vt:lpstr>Презентация PowerPoint</vt:lpstr>
      <vt:lpstr>Пунк 37. Відповідність освітньої та/або професійної кваліфікації науково-педагогічних, педагогічних та наукових працівників освітньому компоненту визначається (один з наведених пунктів або кілька пунктів у викладача має бути):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Вимога наявності досягнень у професійній діяльності не застосовується до науково-педагогічних (наукових) працівників  (можна не мати 4 види за 5 років)</vt:lpstr>
      <vt:lpstr>за мистецькими спеціальностями галузі знань  “02 Культура і мистецтво”, спеціальностями “014 Середня освіта (Музичне мистецтво)”, “014 Середня освіта (Образотворче мистецтво)”, замість наукових публікацій </vt:lpstr>
      <vt:lpstr>ГараНтам ОП Слід пам'ятати</vt:lpstr>
      <vt:lpstr>Корисні лінки</vt:lpstr>
      <vt:lpstr>Національне агентство із забезпечення якості вищої освіти  (ресурси)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НПУ Драгоманова_ЛіА</dc:creator>
  <cp:lastModifiedBy>RePack by Diakov</cp:lastModifiedBy>
  <cp:revision>129</cp:revision>
  <dcterms:created xsi:type="dcterms:W3CDTF">2021-09-08T09:18:08Z</dcterms:created>
  <dcterms:modified xsi:type="dcterms:W3CDTF">2021-09-15T11:25:33Z</dcterms:modified>
</cp:coreProperties>
</file>